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368" r:id="rId2"/>
    <p:sldId id="397" r:id="rId3"/>
    <p:sldId id="398" r:id="rId4"/>
    <p:sldId id="399" r:id="rId5"/>
    <p:sldId id="404" r:id="rId6"/>
    <p:sldId id="405" r:id="rId7"/>
    <p:sldId id="400" r:id="rId8"/>
    <p:sldId id="401" r:id="rId9"/>
    <p:sldId id="402" r:id="rId10"/>
    <p:sldId id="403" r:id="rId11"/>
    <p:sldId id="348" r:id="rId12"/>
    <p:sldId id="421" r:id="rId13"/>
    <p:sldId id="420" r:id="rId14"/>
    <p:sldId id="419" r:id="rId15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F52"/>
    <a:srgbClr val="E3A856"/>
    <a:srgbClr val="00487B"/>
    <a:srgbClr val="00721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 showComments="0">
  <p:normalViewPr>
    <p:restoredLeft sz="15620"/>
    <p:restoredTop sz="95260" autoAdjust="0"/>
  </p:normalViewPr>
  <p:slideViewPr>
    <p:cSldViewPr snapToGrid="0">
      <p:cViewPr>
        <p:scale>
          <a:sx n="75" d="100"/>
          <a:sy n="75" d="100"/>
        </p:scale>
        <p:origin x="-1728" y="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handoutMaster" Target="handoutMasters/handoutMaster1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 dirty="0" smtClean="0">
                <a:latin typeface="Palatino Linotype"/>
                <a:ea typeface="+mn-ea"/>
                <a:cs typeface="Palatino Linotype"/>
              </a:defRPr>
            </a:lvl1pPr>
          </a:lstStyle>
          <a:p>
            <a:pPr>
              <a:defRPr/>
            </a:pPr>
            <a:r>
              <a:rPr lang="en-US"/>
              <a:t>Gerald R. Ford School of Public Policy</a:t>
            </a:r>
          </a:p>
          <a:p>
            <a:pPr>
              <a:defRPr/>
            </a:pPr>
            <a:r>
              <a:rPr lang="en-US"/>
              <a:t>University of Michigan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latin typeface="Palatino Linotype" pitchFamily="16" charset="0"/>
                <a:ea typeface="Palatino Linotype" pitchFamily="16" charset="0"/>
                <a:cs typeface="Palatino Linotype" pitchFamily="16" charset="0"/>
              </a:defRPr>
            </a:lvl1pPr>
          </a:lstStyle>
          <a:p>
            <a:fld id="{4AA66347-1705-604F-BA79-6BEC32AA6CF3}" type="datetimeFigureOut">
              <a:rPr lang="en-US"/>
              <a:pPr/>
              <a:t>10/4/16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 dirty="0">
                <a:latin typeface="Palatino Linotype"/>
                <a:ea typeface="+mn-ea"/>
                <a:cs typeface="Palatino Linotype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900">
                <a:latin typeface="Palatino Linotype" pitchFamily="16" charset="0"/>
                <a:ea typeface="Palatino Linotype" pitchFamily="16" charset="0"/>
                <a:cs typeface="Palatino Linotype" pitchFamily="16" charset="0"/>
              </a:defRPr>
            </a:lvl1pPr>
          </a:lstStyle>
          <a:p>
            <a:fld id="{5E9AA51F-A2E3-9341-B2CB-1728D4E505E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31580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 dirty="0" smtClean="0">
                <a:latin typeface="Palatino Linotype"/>
                <a:ea typeface="+mn-ea"/>
                <a:cs typeface="Palatino Linotype"/>
              </a:defRPr>
            </a:lvl1pPr>
          </a:lstStyle>
          <a:p>
            <a:pPr>
              <a:defRPr/>
            </a:pPr>
            <a:r>
              <a:rPr lang="en-US"/>
              <a:t>Gerald R. Ford School of Public Policy</a:t>
            </a:r>
          </a:p>
          <a:p>
            <a:pPr>
              <a:defRPr/>
            </a:pPr>
            <a:r>
              <a:rPr lang="en-US"/>
              <a:t>University of Michigan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latin typeface="Palatino Linotype" pitchFamily="16" charset="0"/>
                <a:ea typeface="Palatino Linotype" pitchFamily="16" charset="0"/>
                <a:cs typeface="Palatino Linotype" pitchFamily="16" charset="0"/>
              </a:defRPr>
            </a:lvl1pPr>
          </a:lstStyle>
          <a:p>
            <a:fld id="{831D5D12-A136-8C42-B19C-727A26E1A954}" type="datetimeFigureOut">
              <a:rPr lang="en-US"/>
              <a:pPr/>
              <a:t>10/4/16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 dirty="0">
                <a:latin typeface="Palatino Linotype"/>
                <a:ea typeface="+mn-ea"/>
                <a:cs typeface="Palatino Linotype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900">
                <a:latin typeface="Palatino Linotype" pitchFamily="16" charset="0"/>
                <a:ea typeface="Palatino Linotype" pitchFamily="16" charset="0"/>
                <a:cs typeface="Palatino Linotype" pitchFamily="16" charset="0"/>
              </a:defRPr>
            </a:lvl1pPr>
          </a:lstStyle>
          <a:p>
            <a:fld id="{D0EC86D2-705E-4E4C-92F1-3F60E1FEA1F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52399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Palatino Linotype"/>
        <a:ea typeface="ＭＳ Ｐゴシック" charset="-128"/>
        <a:cs typeface="Palatino Linotype"/>
      </a:defRPr>
    </a:lvl1pPr>
    <a:lvl2pPr marL="457200" algn="l" defTabSz="457200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Palatino Linotype"/>
        <a:ea typeface="ＭＳ Ｐゴシック" charset="-128"/>
        <a:cs typeface="Palatino Linotype"/>
      </a:defRPr>
    </a:lvl2pPr>
    <a:lvl3pPr marL="914400" algn="l" defTabSz="457200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Palatino Linotype"/>
        <a:ea typeface="ＭＳ Ｐゴシック" charset="-128"/>
        <a:cs typeface="Palatino Linotype"/>
      </a:defRPr>
    </a:lvl3pPr>
    <a:lvl4pPr marL="1371600" algn="l" defTabSz="457200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Palatino Linotype"/>
        <a:ea typeface="ＭＳ Ｐゴシック" charset="-128"/>
        <a:cs typeface="Palatino Linotype"/>
      </a:defRPr>
    </a:lvl4pPr>
    <a:lvl5pPr marL="1828800" algn="l" defTabSz="457200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Palatino Linotype"/>
        <a:ea typeface="ＭＳ Ｐゴシック" charset="-128"/>
        <a:cs typeface="Palatino Linotype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2600" y="1219200"/>
            <a:ext cx="6705600" cy="1323439"/>
          </a:xfrm>
        </p:spPr>
        <p:txBody>
          <a:bodyPr>
            <a:spAutoFit/>
          </a:bodyPr>
          <a:lstStyle>
            <a:lvl1pPr algn="l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2600" y="2844224"/>
            <a:ext cx="6705600" cy="584776"/>
          </a:xfrm>
        </p:spPr>
        <p:txBody>
          <a:bodyPr/>
          <a:lstStyle>
            <a:lvl1pPr marL="0" indent="0" algn="l">
              <a:buNone/>
              <a:defRPr b="0" i="1">
                <a:solidFill>
                  <a:srgbClr val="002F52"/>
                </a:solidFill>
                <a:latin typeface="Palatino Linotype"/>
                <a:cs typeface="Palatino Linotype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2DB58BF-0238-3F4F-8BA7-21C649890D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5165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7800" y="609600"/>
            <a:ext cx="5029200" cy="55165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4BB5920-6679-BF41-B08A-9584B22101C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934DB79-9026-674A-8CB3-9EAE7ABF02E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999" y="4406900"/>
            <a:ext cx="6970714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3999" y="3886200"/>
            <a:ext cx="6970713" cy="400110"/>
          </a:xfrm>
        </p:spPr>
        <p:txBody>
          <a:bodyPr anchor="b"/>
          <a:lstStyle>
            <a:lvl1pPr marL="0" indent="0">
              <a:buNone/>
              <a:defRPr sz="2000">
                <a:solidFill>
                  <a:srgbClr val="002F5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E6B502E-8220-0E45-A607-89882E71919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800" y="2743200"/>
            <a:ext cx="3505200" cy="3382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81600" y="2743200"/>
            <a:ext cx="3505200" cy="3382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EF12FFB-A18C-3840-85CB-E62EB7E8642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800" y="1535113"/>
            <a:ext cx="3049588" cy="830997"/>
          </a:xfrm>
        </p:spPr>
        <p:txBody>
          <a:bodyPr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800" y="2447465"/>
            <a:ext cx="3049588" cy="36786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830997"/>
          </a:xfrm>
        </p:spPr>
        <p:txBody>
          <a:bodyPr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7465"/>
            <a:ext cx="4041775" cy="36786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F929865-FE12-2F45-8BED-9DCF4942AF5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9FA015E-868B-B341-95D9-0FA327E2FCA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7A830AA-CAC2-8443-BECC-E3B2EC33C63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654049"/>
            <a:ext cx="20177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654049"/>
            <a:ext cx="5111750" cy="277614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7800" y="1816100"/>
            <a:ext cx="2017713" cy="45085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436AB29-9E45-A142-B4B0-C024F442E58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F8BC640-4201-D944-B7D0-20CEF8837E7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emf"/><Relationship Id="rId14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2" descr="wordmark.eps"/>
          <p:cNvPicPr>
            <a:picLocks noChangeAspect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6761163" y="146050"/>
            <a:ext cx="1925637" cy="23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1447800" y="1320800"/>
            <a:ext cx="7239000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447800" y="2592388"/>
            <a:ext cx="7239000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7" name="Rectangle 16"/>
          <p:cNvSpPr/>
          <p:nvPr/>
        </p:nvSpPr>
        <p:spPr>
          <a:xfrm rot="16200000">
            <a:off x="-2255520" y="3383280"/>
            <a:ext cx="6858001" cy="91438"/>
          </a:xfrm>
          <a:prstGeom prst="rect">
            <a:avLst/>
          </a:prstGeom>
          <a:solidFill>
            <a:srgbClr val="002F52"/>
          </a:solidFill>
          <a:ln>
            <a:noFill/>
          </a:ln>
          <a:effectLst>
            <a:innerShdw blurRad="63500" dist="50800" dir="13500000">
              <a:srgbClr val="E3A856">
                <a:alpha val="50000"/>
              </a:srgb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8" name="Rectangle 17"/>
          <p:cNvSpPr/>
          <p:nvPr/>
        </p:nvSpPr>
        <p:spPr>
          <a:xfrm rot="16200000">
            <a:off x="-2324100" y="3406775"/>
            <a:ext cx="6858000" cy="44450"/>
          </a:xfrm>
          <a:prstGeom prst="rect">
            <a:avLst/>
          </a:prstGeom>
          <a:solidFill>
            <a:srgbClr val="E3A85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33" name="TextBox 19"/>
          <p:cNvSpPr txBox="1">
            <a:spLocks noChangeArrowheads="1"/>
          </p:cNvSpPr>
          <p:nvPr/>
        </p:nvSpPr>
        <p:spPr bwMode="auto">
          <a:xfrm>
            <a:off x="6400800" y="6400800"/>
            <a:ext cx="2286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/>
            <a:r>
              <a:rPr lang="en-US" sz="1200">
                <a:solidFill>
                  <a:srgbClr val="002F52"/>
                </a:solidFill>
                <a:latin typeface="Palatino Linotype" pitchFamily="16" charset="0"/>
                <a:ea typeface="Palatino Linotype" pitchFamily="16" charset="0"/>
                <a:cs typeface="Palatino Linotype" pitchFamily="16" charset="0"/>
              </a:rPr>
              <a:t>www.fordschool.umich.edu</a:t>
            </a:r>
          </a:p>
        </p:txBody>
      </p:sp>
      <p:sp>
        <p:nvSpPr>
          <p:cNvPr id="1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2400" y="6230938"/>
            <a:ext cx="838200" cy="3079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002F52"/>
                </a:solidFill>
                <a:latin typeface="Palatino Linotype" pitchFamily="16" charset="0"/>
                <a:ea typeface="Palatino Linotype" pitchFamily="16" charset="0"/>
                <a:cs typeface="Palatino Linotype" pitchFamily="16" charset="0"/>
              </a:defRPr>
            </a:lvl1pPr>
          </a:lstStyle>
          <a:p>
            <a:fld id="{F8B8C109-74AB-CD4E-9842-A6AE79242E6A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1035" name="Picture 3" descr="ford-school_blue-vertical.eps"/>
          <p:cNvPicPr>
            <a:picLocks noChangeAspect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152400" y="381000"/>
            <a:ext cx="7366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hf hdr="0" ftr="0" dt="0"/>
  <p:txStyles>
    <p:titleStyle>
      <a:lvl1pPr algn="l" defTabSz="457200" rtl="0" fontAlgn="base">
        <a:spcBef>
          <a:spcPct val="0"/>
        </a:spcBef>
        <a:spcAft>
          <a:spcPct val="0"/>
        </a:spcAft>
        <a:defRPr sz="4000" b="1" kern="1200">
          <a:solidFill>
            <a:srgbClr val="002F52"/>
          </a:solidFill>
          <a:latin typeface="Palatino Linotype"/>
          <a:ea typeface="ＭＳ Ｐゴシック" charset="-128"/>
          <a:cs typeface="Palatino Linotype"/>
        </a:defRPr>
      </a:lvl1pPr>
      <a:lvl2pPr algn="l" defTabSz="457200" rtl="0" fontAlgn="base">
        <a:spcBef>
          <a:spcPct val="0"/>
        </a:spcBef>
        <a:spcAft>
          <a:spcPct val="0"/>
        </a:spcAft>
        <a:defRPr sz="4000" b="1">
          <a:solidFill>
            <a:srgbClr val="002F52"/>
          </a:solidFill>
          <a:latin typeface="Palatino Linotype" pitchFamily="16" charset="0"/>
          <a:ea typeface="ＭＳ Ｐゴシック" charset="-128"/>
        </a:defRPr>
      </a:lvl2pPr>
      <a:lvl3pPr algn="l" defTabSz="457200" rtl="0" fontAlgn="base">
        <a:spcBef>
          <a:spcPct val="0"/>
        </a:spcBef>
        <a:spcAft>
          <a:spcPct val="0"/>
        </a:spcAft>
        <a:defRPr sz="4000" b="1">
          <a:solidFill>
            <a:srgbClr val="002F52"/>
          </a:solidFill>
          <a:latin typeface="Palatino Linotype" pitchFamily="16" charset="0"/>
          <a:ea typeface="ＭＳ Ｐゴシック" charset="-128"/>
        </a:defRPr>
      </a:lvl3pPr>
      <a:lvl4pPr algn="l" defTabSz="457200" rtl="0" fontAlgn="base">
        <a:spcBef>
          <a:spcPct val="0"/>
        </a:spcBef>
        <a:spcAft>
          <a:spcPct val="0"/>
        </a:spcAft>
        <a:defRPr sz="4000" b="1">
          <a:solidFill>
            <a:srgbClr val="002F52"/>
          </a:solidFill>
          <a:latin typeface="Palatino Linotype" pitchFamily="16" charset="0"/>
          <a:ea typeface="ＭＳ Ｐゴシック" charset="-128"/>
        </a:defRPr>
      </a:lvl4pPr>
      <a:lvl5pPr algn="l" defTabSz="457200" rtl="0" fontAlgn="base">
        <a:spcBef>
          <a:spcPct val="0"/>
        </a:spcBef>
        <a:spcAft>
          <a:spcPct val="0"/>
        </a:spcAft>
        <a:defRPr sz="4000" b="1">
          <a:solidFill>
            <a:srgbClr val="002F52"/>
          </a:solidFill>
          <a:latin typeface="Palatino Linotype" pitchFamily="16" charset="0"/>
          <a:ea typeface="ＭＳ Ｐゴシック" charset="-128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4000" b="1">
          <a:solidFill>
            <a:srgbClr val="002F52"/>
          </a:solidFill>
          <a:latin typeface="Palatino Linotype" pitchFamily="16" charset="0"/>
          <a:ea typeface="ＭＳ Ｐゴシック" charset="-128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4000" b="1">
          <a:solidFill>
            <a:srgbClr val="002F52"/>
          </a:solidFill>
          <a:latin typeface="Palatino Linotype" pitchFamily="16" charset="0"/>
          <a:ea typeface="ＭＳ Ｐゴシック" charset="-128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4000" b="1">
          <a:solidFill>
            <a:srgbClr val="002F52"/>
          </a:solidFill>
          <a:latin typeface="Palatino Linotype" pitchFamily="16" charset="0"/>
          <a:ea typeface="ＭＳ Ｐゴシック" charset="-128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4000" b="1">
          <a:solidFill>
            <a:srgbClr val="002F52"/>
          </a:solidFill>
          <a:latin typeface="Palatino Linotype" pitchFamily="16" charset="0"/>
          <a:ea typeface="ＭＳ Ｐゴシック" charset="-128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rgbClr val="002F52"/>
          </a:solidFill>
          <a:latin typeface="Palatino Linotype"/>
          <a:ea typeface="ＭＳ Ｐゴシック" charset="-128"/>
          <a:cs typeface="Palatino Linotype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002F52"/>
          </a:solidFill>
          <a:latin typeface="Palatino Linotype"/>
          <a:ea typeface="ＭＳ Ｐゴシック" charset="-128"/>
          <a:cs typeface="Palatino Linotype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002F52"/>
          </a:solidFill>
          <a:latin typeface="Palatino Linotype"/>
          <a:ea typeface="ＭＳ Ｐゴシック" charset="-128"/>
          <a:cs typeface="Palatino Linotype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002F52"/>
          </a:solidFill>
          <a:latin typeface="Palatino Linotype"/>
          <a:ea typeface="ＭＳ Ｐゴシック" charset="-128"/>
          <a:cs typeface="Palatino Linotype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rgbClr val="002F52"/>
          </a:solidFill>
          <a:latin typeface="Palatino Linotype"/>
          <a:ea typeface="ＭＳ Ｐゴシック" charset="-128"/>
          <a:cs typeface="Palatino Linotype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2600" y="1066800"/>
            <a:ext cx="6705600" cy="2246769"/>
          </a:xfrm>
        </p:spPr>
        <p:txBody>
          <a:bodyPr/>
          <a:lstStyle/>
          <a:p>
            <a:pPr algn="ctr"/>
            <a:r>
              <a:rPr lang="en-US" sz="3600" dirty="0"/>
              <a:t>The </a:t>
            </a:r>
            <a:r>
              <a:rPr lang="en-US" sz="3600" dirty="0" smtClean="0"/>
              <a:t>TPP</a:t>
            </a:r>
            <a:br>
              <a:rPr lang="en-US" sz="3600" dirty="0" smtClean="0"/>
            </a:br>
            <a:r>
              <a:rPr lang="en-US" sz="3600" dirty="0" smtClean="0"/>
              <a:t>A Tough Political Proposition</a:t>
            </a:r>
            <a:br>
              <a:rPr lang="en-US" sz="3600" dirty="0" smtClean="0"/>
            </a:br>
            <a:r>
              <a:rPr lang="en-US" sz="3600" dirty="0"/>
              <a:t/>
            </a:r>
            <a:br>
              <a:rPr lang="en-US" sz="3600" dirty="0"/>
            </a:br>
            <a:r>
              <a:rPr lang="en-US" sz="2800" dirty="0" smtClean="0"/>
              <a:t>(aka </a:t>
            </a:r>
            <a:r>
              <a:rPr lang="en-US" sz="2800" dirty="0" smtClean="0"/>
              <a:t>the Trans-Pacific Partnership)</a:t>
            </a: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76400" y="3653008"/>
            <a:ext cx="6705600" cy="584776"/>
          </a:xfrm>
        </p:spPr>
        <p:txBody>
          <a:bodyPr/>
          <a:lstStyle/>
          <a:p>
            <a:pPr algn="ctr"/>
            <a:r>
              <a:rPr lang="en-US" dirty="0" smtClean="0"/>
              <a:t>Alan V. Deardorff</a:t>
            </a:r>
          </a:p>
        </p:txBody>
      </p:sp>
      <p:sp>
        <p:nvSpPr>
          <p:cNvPr id="5" name="Subtitle 2"/>
          <p:cNvSpPr txBox="1">
            <a:spLocks/>
          </p:cNvSpPr>
          <p:nvPr/>
        </p:nvSpPr>
        <p:spPr bwMode="auto">
          <a:xfrm>
            <a:off x="1771078" y="4528966"/>
            <a:ext cx="6705600" cy="904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0" indent="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3200" b="0" i="1" kern="1200">
                <a:solidFill>
                  <a:srgbClr val="002F52"/>
                </a:solidFill>
                <a:latin typeface="Palatino Linotype"/>
                <a:ea typeface="ＭＳ Ｐゴシック" charset="-128"/>
                <a:cs typeface="Palatino Linotype"/>
              </a:defRPr>
            </a:lvl1pPr>
            <a:lvl2pPr marL="457200" indent="0" algn="ctr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Palatino Linotype"/>
                <a:ea typeface="ＭＳ Ｐゴシック" charset="-128"/>
                <a:cs typeface="Palatino Linotype"/>
              </a:defRPr>
            </a:lvl2pPr>
            <a:lvl3pPr marL="914400" indent="0" algn="ctr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Palatino Linotype"/>
                <a:ea typeface="ＭＳ Ｐゴシック" charset="-128"/>
                <a:cs typeface="Palatino Linotype"/>
              </a:defRPr>
            </a:lvl3pPr>
            <a:lvl4pPr marL="1371600" indent="0" algn="ctr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Palatino Linotype"/>
                <a:ea typeface="ＭＳ Ｐゴシック" charset="-128"/>
                <a:cs typeface="Palatino Linotype"/>
              </a:defRPr>
            </a:lvl4pPr>
            <a:lvl5pPr marL="1828800" indent="0" algn="ctr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Palatino Linotype"/>
                <a:ea typeface="ＭＳ Ｐゴシック" charset="-128"/>
                <a:cs typeface="Palatino Linotype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400" dirty="0" smtClean="0"/>
              <a:t>Ford School Tuesday Lunch</a:t>
            </a:r>
          </a:p>
          <a:p>
            <a:pPr algn="ctr"/>
            <a:r>
              <a:rPr lang="en-US" sz="2400" i="0" dirty="0" smtClean="0"/>
              <a:t>October 4, 2016</a:t>
            </a:r>
            <a:endParaRPr lang="en-US" sz="2400" i="0" dirty="0"/>
          </a:p>
        </p:txBody>
      </p:sp>
    </p:spTree>
    <p:extLst>
      <p:ext uri="{BB962C8B-B14F-4D97-AF65-F5344CB8AC3E}">
        <p14:creationId xmlns:p14="http://schemas.microsoft.com/office/powerpoint/2010/main" val="11666081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199" y="254215"/>
            <a:ext cx="7486841" cy="1143000"/>
          </a:xfrm>
          <a:solidFill>
            <a:srgbClr val="FFFFFF"/>
          </a:solidFill>
        </p:spPr>
        <p:txBody>
          <a:bodyPr/>
          <a:lstStyle/>
          <a:p>
            <a:r>
              <a:rPr lang="en-US" dirty="0" smtClean="0"/>
              <a:t>Oddities of the TPP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327820"/>
            <a:ext cx="7467600" cy="4798344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Exchange Rates</a:t>
            </a:r>
            <a:endParaRPr lang="en-US" dirty="0"/>
          </a:p>
          <a:p>
            <a:pPr lvl="1"/>
            <a:r>
              <a:rPr lang="en-US" dirty="0"/>
              <a:t>US wanted TPP to address currency undervaluation (which makes exports cheaper)</a:t>
            </a:r>
          </a:p>
          <a:p>
            <a:pPr lvl="1"/>
            <a:r>
              <a:rPr lang="en-US" dirty="0"/>
              <a:t>Resolution:  Side Agreement on Exchange Rates:  </a:t>
            </a:r>
          </a:p>
          <a:p>
            <a:pPr lvl="2"/>
            <a:r>
              <a:rPr lang="en-US" dirty="0"/>
              <a:t>Commitment to avoid manipulation</a:t>
            </a:r>
          </a:p>
          <a:p>
            <a:pPr lvl="2"/>
            <a:r>
              <a:rPr lang="en-US" dirty="0"/>
              <a:t>Transparency and Reporting</a:t>
            </a:r>
          </a:p>
          <a:p>
            <a:pPr lvl="2"/>
            <a:r>
              <a:rPr lang="en-US" dirty="0"/>
              <a:t>Group to meet at least annually to discuss macroeconomic and exchange rate issues</a:t>
            </a:r>
          </a:p>
          <a:p>
            <a:pPr lvl="2"/>
            <a:r>
              <a:rPr lang="en-US" dirty="0"/>
              <a:t>No enforcement mechanism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C441A67-FCC4-934D-9412-0607F39AE4B4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81396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1981200"/>
            <a:ext cx="7239000" cy="3391698"/>
          </a:xfrm>
        </p:spPr>
        <p:txBody>
          <a:bodyPr/>
          <a:lstStyle/>
          <a:p>
            <a:r>
              <a:rPr lang="en-US" dirty="0" smtClean="0"/>
              <a:t>Is it a good agreement?</a:t>
            </a:r>
          </a:p>
          <a:p>
            <a:pPr lvl="1"/>
            <a:r>
              <a:rPr lang="en-US" dirty="0" smtClean="0"/>
              <a:t>Much of it is good</a:t>
            </a:r>
          </a:p>
          <a:p>
            <a:pPr lvl="2"/>
            <a:r>
              <a:rPr lang="en-US" dirty="0" smtClean="0"/>
              <a:t>Reduces trade barriers</a:t>
            </a:r>
          </a:p>
          <a:p>
            <a:pPr lvl="2"/>
            <a:r>
              <a:rPr lang="en-US" dirty="0" smtClean="0"/>
              <a:t>Harmonizes rules on health, safety, etc.</a:t>
            </a:r>
          </a:p>
          <a:p>
            <a:pPr lvl="2"/>
            <a:r>
              <a:rPr lang="en-US" dirty="0" smtClean="0"/>
              <a:t>Broadens Rules of Origin</a:t>
            </a:r>
            <a:endParaRPr lang="en-US" dirty="0" smtClean="0"/>
          </a:p>
          <a:p>
            <a:pPr lvl="1"/>
            <a:r>
              <a:rPr lang="en-US" dirty="0" smtClean="0"/>
              <a:t>Some parts are bad (ISDR, IP)</a:t>
            </a:r>
          </a:p>
          <a:p>
            <a:pPr lvl="2"/>
            <a:r>
              <a:rPr lang="en-US" dirty="0" smtClean="0"/>
              <a:t>But not as bad as I feared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447800" y="685800"/>
            <a:ext cx="7239000" cy="1127125"/>
          </a:xfrm>
        </p:spPr>
        <p:txBody>
          <a:bodyPr/>
          <a:lstStyle/>
          <a:p>
            <a:r>
              <a:rPr lang="en-US" dirty="0" smtClean="0"/>
              <a:t>Should TPP be Approved?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25119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1981200"/>
            <a:ext cx="7239000" cy="6334041"/>
          </a:xfrm>
        </p:spPr>
        <p:txBody>
          <a:bodyPr/>
          <a:lstStyle/>
          <a:p>
            <a:r>
              <a:rPr lang="en-US" dirty="0" smtClean="0"/>
              <a:t>Is it a good agreement?</a:t>
            </a:r>
          </a:p>
          <a:p>
            <a:pPr lvl="1"/>
            <a:r>
              <a:rPr lang="en-US" dirty="0" smtClean="0"/>
              <a:t>Will it hurt workers?</a:t>
            </a:r>
          </a:p>
          <a:p>
            <a:pPr lvl="2"/>
            <a:r>
              <a:rPr lang="en-US" dirty="0" smtClean="0"/>
              <a:t>Some yes, just as NAFTA did</a:t>
            </a:r>
          </a:p>
          <a:p>
            <a:pPr lvl="2"/>
            <a:r>
              <a:rPr lang="en-US" dirty="0" smtClean="0"/>
              <a:t>Provisions for labor standards are present but weak</a:t>
            </a:r>
            <a:endParaRPr lang="en-US" dirty="0" smtClean="0"/>
          </a:p>
          <a:p>
            <a:pPr lvl="1"/>
            <a:r>
              <a:rPr lang="en-US" dirty="0" smtClean="0"/>
              <a:t>Answer is not to reject TPP, but to accompany it with</a:t>
            </a:r>
          </a:p>
          <a:p>
            <a:pPr lvl="2"/>
            <a:r>
              <a:rPr lang="en-US" dirty="0" smtClean="0"/>
              <a:t>Better Trade Adjustment Assistance</a:t>
            </a:r>
          </a:p>
          <a:p>
            <a:pPr lvl="2"/>
            <a:r>
              <a:rPr lang="en-US" dirty="0" smtClean="0"/>
              <a:t>Wage Insurance</a:t>
            </a:r>
          </a:p>
          <a:p>
            <a:pPr lvl="3"/>
            <a:r>
              <a:rPr lang="en-US" dirty="0" smtClean="0"/>
              <a:t>(And not just for workers dislocated by trade) </a:t>
            </a:r>
          </a:p>
          <a:p>
            <a:pPr lvl="2"/>
            <a:endParaRPr lang="en-US" dirty="0"/>
          </a:p>
          <a:p>
            <a:pPr lvl="2"/>
            <a:endParaRPr lang="en-US" dirty="0" smtClean="0"/>
          </a:p>
          <a:p>
            <a:pPr lvl="2"/>
            <a:endParaRPr lang="en-US" dirty="0"/>
          </a:p>
          <a:p>
            <a:pPr lvl="2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447800" y="685800"/>
            <a:ext cx="7239000" cy="1127125"/>
          </a:xfrm>
        </p:spPr>
        <p:txBody>
          <a:bodyPr/>
          <a:lstStyle/>
          <a:p>
            <a:r>
              <a:rPr lang="en-US" dirty="0" smtClean="0"/>
              <a:t>Should TPP be Approved?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20586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1981200"/>
            <a:ext cx="7239000" cy="4758226"/>
          </a:xfrm>
        </p:spPr>
        <p:txBody>
          <a:bodyPr/>
          <a:lstStyle/>
          <a:p>
            <a:r>
              <a:rPr lang="en-US" dirty="0" smtClean="0"/>
              <a:t>Would rejection of TPP be bad?</a:t>
            </a:r>
          </a:p>
          <a:p>
            <a:pPr lvl="1"/>
            <a:r>
              <a:rPr lang="en-US" dirty="0" smtClean="0"/>
              <a:t>Yes, hugely!</a:t>
            </a:r>
          </a:p>
          <a:p>
            <a:pPr lvl="1"/>
            <a:r>
              <a:rPr lang="en-US" dirty="0" smtClean="0"/>
              <a:t>It will signal US withdrawal from the liberal trading system</a:t>
            </a:r>
          </a:p>
          <a:p>
            <a:pPr lvl="1"/>
            <a:r>
              <a:rPr lang="en-US" dirty="0" smtClean="0"/>
              <a:t>It will tell TPP members that we are not on their side</a:t>
            </a:r>
          </a:p>
          <a:p>
            <a:pPr lvl="1"/>
            <a:r>
              <a:rPr lang="en-US" dirty="0" smtClean="0"/>
              <a:t>It will encourage China to move ahead with its own trading block:  </a:t>
            </a:r>
          </a:p>
          <a:p>
            <a:pPr lvl="2"/>
            <a:r>
              <a:rPr lang="en-US" dirty="0" smtClean="0"/>
              <a:t>RCEP:  Regional Comprehensive Economic Partnership (16 Asian countries)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447800" y="685800"/>
            <a:ext cx="7239000" cy="1127125"/>
          </a:xfrm>
        </p:spPr>
        <p:txBody>
          <a:bodyPr/>
          <a:lstStyle/>
          <a:p>
            <a:r>
              <a:rPr lang="en-US" dirty="0" smtClean="0"/>
              <a:t>Should TPP be Approved?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9286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1481667"/>
            <a:ext cx="7239000" cy="3921073"/>
          </a:xfrm>
        </p:spPr>
        <p:txBody>
          <a:bodyPr/>
          <a:lstStyle/>
          <a:p>
            <a:r>
              <a:rPr lang="en-US" sz="3600" dirty="0" smtClean="0"/>
              <a:t>Maybe not:</a:t>
            </a:r>
          </a:p>
          <a:p>
            <a:pPr lvl="1"/>
            <a:r>
              <a:rPr lang="en-US" sz="3200" dirty="0" smtClean="0"/>
              <a:t>TPP </a:t>
            </a:r>
          </a:p>
          <a:p>
            <a:pPr lvl="2"/>
            <a:r>
              <a:rPr lang="en-US" dirty="0"/>
              <a:t>H</a:t>
            </a:r>
            <a:r>
              <a:rPr lang="en-US" dirty="0" smtClean="0"/>
              <a:t>as not yet been ratified by any country</a:t>
            </a:r>
          </a:p>
          <a:p>
            <a:pPr lvl="2"/>
            <a:r>
              <a:rPr lang="en-US" dirty="0" smtClean="0"/>
              <a:t>US</a:t>
            </a:r>
          </a:p>
          <a:p>
            <a:pPr lvl="3"/>
            <a:r>
              <a:rPr lang="en-US" dirty="0" smtClean="0"/>
              <a:t>Will not consider in Congress until after November election, if then</a:t>
            </a:r>
          </a:p>
          <a:p>
            <a:pPr lvl="3"/>
            <a:r>
              <a:rPr lang="en-US" dirty="0" smtClean="0"/>
              <a:t>TPP is opposed by Trump, Clinton, and much of the electorate</a:t>
            </a:r>
          </a:p>
          <a:p>
            <a:pPr lvl="2"/>
            <a:r>
              <a:rPr lang="en-US" dirty="0" smtClean="0"/>
              <a:t>If TPP is voted down by US, it will die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447800" y="685800"/>
            <a:ext cx="7239000" cy="1127125"/>
          </a:xfrm>
        </p:spPr>
        <p:txBody>
          <a:bodyPr/>
          <a:lstStyle/>
          <a:p>
            <a:r>
              <a:rPr lang="en-US" dirty="0" smtClean="0"/>
              <a:t>Will TPP </a:t>
            </a:r>
            <a:r>
              <a:rPr lang="en-US" dirty="0"/>
              <a:t>be Approved?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51225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C441A67-FCC4-934D-9412-0607F39AE4B4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000" y="342900"/>
            <a:ext cx="9144000" cy="6169981"/>
          </a:xfrm>
          <a:prstGeom prst="rect">
            <a:avLst/>
          </a:prstGeom>
        </p:spPr>
      </p:pic>
      <p:sp>
        <p:nvSpPr>
          <p:cNvPr id="7" name="Oval 6"/>
          <p:cNvSpPr/>
          <p:nvPr/>
        </p:nvSpPr>
        <p:spPr>
          <a:xfrm rot="20825448">
            <a:off x="2523065" y="1278466"/>
            <a:ext cx="1473200" cy="575734"/>
          </a:xfrm>
          <a:prstGeom prst="ellipse">
            <a:avLst/>
          </a:prstGeom>
          <a:noFill/>
          <a:ln w="50800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20244746">
            <a:off x="1871133" y="1964265"/>
            <a:ext cx="1473200" cy="575734"/>
          </a:xfrm>
          <a:prstGeom prst="ellipse">
            <a:avLst/>
          </a:prstGeom>
          <a:noFill/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 rot="20486207">
            <a:off x="482600" y="1591734"/>
            <a:ext cx="1143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 smtClean="0">
                <a:solidFill>
                  <a:srgbClr val="FF0000"/>
                </a:solidFill>
              </a:rPr>
              <a:t>X?</a:t>
            </a:r>
            <a:endParaRPr lang="en-US" sz="6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27843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199" y="254215"/>
            <a:ext cx="7486841" cy="1143000"/>
          </a:xfrm>
          <a:solidFill>
            <a:srgbClr val="FFFFFF"/>
          </a:solidFill>
        </p:spPr>
        <p:txBody>
          <a:bodyPr/>
          <a:lstStyle/>
          <a:p>
            <a:r>
              <a:rPr lang="en-US" dirty="0" smtClean="0"/>
              <a:t>What Is the TPP?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327820"/>
            <a:ext cx="7467600" cy="4798344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Main Features of TPP (only a few of 30 chapters):</a:t>
            </a:r>
          </a:p>
          <a:p>
            <a:pPr lvl="1"/>
            <a:r>
              <a:rPr lang="en-US" dirty="0" smtClean="0"/>
              <a:t>Trade in goods:  Reduce/remove tariffs &amp; NTBs</a:t>
            </a:r>
          </a:p>
          <a:p>
            <a:pPr lvl="1"/>
            <a:r>
              <a:rPr lang="en-US" dirty="0" smtClean="0"/>
              <a:t>Trade in services:  Reduce/remove barriers</a:t>
            </a:r>
          </a:p>
          <a:p>
            <a:pPr lvl="1"/>
            <a:r>
              <a:rPr lang="en-US" dirty="0" smtClean="0"/>
              <a:t>Digital trade:  Facilitate data flows and E-commerce</a:t>
            </a:r>
          </a:p>
          <a:p>
            <a:pPr lvl="1"/>
            <a:r>
              <a:rPr lang="en-US" dirty="0" smtClean="0"/>
              <a:t>Investment:  Investor/State Dispute Resolution</a:t>
            </a:r>
          </a:p>
          <a:p>
            <a:pPr lvl="1"/>
            <a:r>
              <a:rPr lang="en-US" dirty="0" smtClean="0"/>
              <a:t>Intellectual </a:t>
            </a:r>
            <a:r>
              <a:rPr lang="en-US" dirty="0" smtClean="0"/>
              <a:t>property</a:t>
            </a:r>
            <a:r>
              <a:rPr lang="en-US" dirty="0" smtClean="0"/>
              <a:t>:   Expanded patents, etc.</a:t>
            </a:r>
          </a:p>
          <a:p>
            <a:pPr lvl="1"/>
            <a:r>
              <a:rPr lang="en-US" dirty="0"/>
              <a:t>Labor:  Enforcement of </a:t>
            </a:r>
            <a:r>
              <a:rPr lang="en-US" dirty="0" smtClean="0"/>
              <a:t>standards</a:t>
            </a:r>
            <a:endParaRPr lang="en-US" dirty="0"/>
          </a:p>
          <a:p>
            <a:pPr lvl="1"/>
            <a:r>
              <a:rPr lang="en-US" dirty="0"/>
              <a:t>Environment:  Enforcement of standards</a:t>
            </a:r>
          </a:p>
          <a:p>
            <a:pPr lvl="1"/>
            <a:r>
              <a:rPr lang="en-US" dirty="0" smtClean="0"/>
              <a:t>State</a:t>
            </a:r>
            <a:r>
              <a:rPr lang="en-US" dirty="0" smtClean="0"/>
              <a:t>-</a:t>
            </a:r>
            <a:r>
              <a:rPr lang="en-US" dirty="0"/>
              <a:t>o</a:t>
            </a:r>
            <a:r>
              <a:rPr lang="en-US" dirty="0" smtClean="0"/>
              <a:t>wned firms</a:t>
            </a:r>
            <a:r>
              <a:rPr lang="en-US" dirty="0" smtClean="0"/>
              <a:t>:  Competitive neutrality</a:t>
            </a:r>
          </a:p>
          <a:p>
            <a:pPr lvl="1"/>
            <a:r>
              <a:rPr lang="en-US" dirty="0" smtClean="0"/>
              <a:t>Currency manipulation?  (No, but side agreement)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C441A67-FCC4-934D-9412-0607F39AE4B4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65434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199" y="254215"/>
            <a:ext cx="7486841" cy="1143000"/>
          </a:xfrm>
          <a:solidFill>
            <a:srgbClr val="FFFFFF"/>
          </a:solidFill>
        </p:spPr>
        <p:txBody>
          <a:bodyPr/>
          <a:lstStyle/>
          <a:p>
            <a:r>
              <a:rPr lang="en-US" dirty="0" smtClean="0"/>
              <a:t>Oddities of the TPP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327820"/>
            <a:ext cx="7467600" cy="4798344"/>
          </a:xfrm>
        </p:spPr>
        <p:txBody>
          <a:bodyPr>
            <a:normAutofit/>
          </a:bodyPr>
          <a:lstStyle/>
          <a:p>
            <a:r>
              <a:rPr lang="en-US" dirty="0" smtClean="0"/>
              <a:t>Tariffs</a:t>
            </a:r>
          </a:p>
          <a:p>
            <a:pPr lvl="1"/>
            <a:r>
              <a:rPr lang="en-US" dirty="0" smtClean="0"/>
              <a:t>Cars and trucks: US tariffs removed</a:t>
            </a:r>
          </a:p>
          <a:p>
            <a:pPr lvl="2"/>
            <a:r>
              <a:rPr lang="en-US" dirty="0"/>
              <a:t>Cars:  2.5%, removal phased in over 25 years.</a:t>
            </a:r>
          </a:p>
          <a:p>
            <a:pPr lvl="2"/>
            <a:r>
              <a:rPr lang="en-US" dirty="0"/>
              <a:t>Trucks:  25%, removal phased in over 30 Years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Schedules and rates differ by exporting country</a:t>
            </a:r>
            <a:endParaRPr lang="en-US" dirty="0"/>
          </a:p>
          <a:p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C441A67-FCC4-934D-9412-0607F39AE4B4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49680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C441A67-FCC4-934D-9412-0607F39AE4B4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2436"/>
            <a:ext cx="9144000" cy="3678255"/>
          </a:xfrm>
          <a:prstGeom prst="rect">
            <a:avLst/>
          </a:prstGeom>
        </p:spPr>
      </p:pic>
      <p:grpSp>
        <p:nvGrpSpPr>
          <p:cNvPr id="10" name="Group 9"/>
          <p:cNvGrpSpPr/>
          <p:nvPr/>
        </p:nvGrpSpPr>
        <p:grpSpPr>
          <a:xfrm>
            <a:off x="0" y="4085613"/>
            <a:ext cx="9144000" cy="1125957"/>
            <a:chOff x="0" y="5009314"/>
            <a:chExt cx="9144000" cy="1125957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5408440"/>
              <a:ext cx="9144000" cy="726831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0" y="5009314"/>
              <a:ext cx="9144000" cy="45251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4337041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511300"/>
            <a:ext cx="9144000" cy="383485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43152" y="5330913"/>
            <a:ext cx="2069847" cy="830997"/>
          </a:xfrm>
          <a:prstGeom prst="rect">
            <a:avLst/>
          </a:prstGeom>
          <a:solidFill>
            <a:schemeClr val="bg1"/>
          </a:solidFill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Bovine Meat Cuts (i.e., Beef)</a:t>
            </a:r>
            <a:endParaRPr lang="en-US" sz="2400" dirty="0"/>
          </a:p>
        </p:txBody>
      </p:sp>
      <p:cxnSp>
        <p:nvCxnSpPr>
          <p:cNvPr id="8" name="Curved Connector 7"/>
          <p:cNvCxnSpPr/>
          <p:nvPr/>
        </p:nvCxnSpPr>
        <p:spPr>
          <a:xfrm rot="10800000" flipH="1">
            <a:off x="400873" y="4953002"/>
            <a:ext cx="390272" cy="608745"/>
          </a:xfrm>
          <a:prstGeom prst="curvedConnector4">
            <a:avLst>
              <a:gd name="adj1" fmla="val -58575"/>
              <a:gd name="adj2" fmla="val 68960"/>
            </a:avLst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483514" y="5619182"/>
            <a:ext cx="3251628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US21:  No higher that Peru FTA</a:t>
            </a:r>
            <a:endParaRPr lang="en-US" dirty="0"/>
          </a:p>
        </p:txBody>
      </p:sp>
      <p:cxnSp>
        <p:nvCxnSpPr>
          <p:cNvPr id="13" name="Straight Arrow Connector 12"/>
          <p:cNvCxnSpPr/>
          <p:nvPr/>
        </p:nvCxnSpPr>
        <p:spPr>
          <a:xfrm flipV="1">
            <a:off x="6714900" y="5041869"/>
            <a:ext cx="1269866" cy="577313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518969" y="460301"/>
            <a:ext cx="2368093" cy="646331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EIF:  Entry In Force (duty-free from start)</a:t>
            </a:r>
            <a:endParaRPr lang="en-US" dirty="0"/>
          </a:p>
        </p:txBody>
      </p:sp>
      <p:cxnSp>
        <p:nvCxnSpPr>
          <p:cNvPr id="15" name="Straight Arrow Connector 14"/>
          <p:cNvCxnSpPr/>
          <p:nvPr/>
        </p:nvCxnSpPr>
        <p:spPr>
          <a:xfrm flipH="1">
            <a:off x="2847579" y="1096895"/>
            <a:ext cx="692655" cy="1289333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2615171" y="5983264"/>
            <a:ext cx="2406573" cy="646331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US13:  Base rate until 2022; duty-free in 2022 </a:t>
            </a:r>
            <a:endParaRPr lang="en-US" dirty="0"/>
          </a:p>
        </p:txBody>
      </p:sp>
      <p:cxnSp>
        <p:nvCxnSpPr>
          <p:cNvPr id="19" name="Straight Arrow Connector 18"/>
          <p:cNvCxnSpPr/>
          <p:nvPr/>
        </p:nvCxnSpPr>
        <p:spPr>
          <a:xfrm flipH="1" flipV="1">
            <a:off x="2866820" y="5003382"/>
            <a:ext cx="711894" cy="962188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4289086" y="3327623"/>
            <a:ext cx="3251628" cy="646331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B10:  Eliminated in 10 annual stages, duty-free in year 10</a:t>
            </a:r>
            <a:endParaRPr lang="en-US" dirty="0"/>
          </a:p>
        </p:txBody>
      </p:sp>
      <p:cxnSp>
        <p:nvCxnSpPr>
          <p:cNvPr id="24" name="Straight Arrow Connector 23"/>
          <p:cNvCxnSpPr>
            <a:stCxn id="23" idx="2"/>
          </p:cNvCxnSpPr>
          <p:nvPr/>
        </p:nvCxnSpPr>
        <p:spPr>
          <a:xfrm>
            <a:off x="5914900" y="3973954"/>
            <a:ext cx="2050626" cy="56757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4479967" y="1517158"/>
            <a:ext cx="3251628" cy="646331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B5:  Eliminated in </a:t>
            </a:r>
            <a:r>
              <a:rPr lang="en-US" dirty="0"/>
              <a:t>5</a:t>
            </a:r>
            <a:r>
              <a:rPr lang="en-US" dirty="0" smtClean="0"/>
              <a:t> annual stages, duty-free in year </a:t>
            </a:r>
            <a:r>
              <a:rPr lang="en-US" dirty="0"/>
              <a:t>5</a:t>
            </a:r>
          </a:p>
        </p:txBody>
      </p:sp>
      <p:cxnSp>
        <p:nvCxnSpPr>
          <p:cNvPr id="17" name="Straight Arrow Connector 16"/>
          <p:cNvCxnSpPr>
            <a:stCxn id="16" idx="2"/>
          </p:cNvCxnSpPr>
          <p:nvPr/>
        </p:nvCxnSpPr>
        <p:spPr>
          <a:xfrm>
            <a:off x="6105781" y="2163489"/>
            <a:ext cx="2050626" cy="56757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39977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1" grpId="0" animBg="1"/>
      <p:bldP spid="14" grpId="0" animBg="1"/>
      <p:bldP spid="18" grpId="0" animBg="1"/>
      <p:bldP spid="23" grpId="0" animBg="1"/>
      <p:bldP spid="1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199" y="254215"/>
            <a:ext cx="7486841" cy="1143000"/>
          </a:xfrm>
          <a:solidFill>
            <a:srgbClr val="FFFFFF"/>
          </a:solidFill>
        </p:spPr>
        <p:txBody>
          <a:bodyPr/>
          <a:lstStyle/>
          <a:p>
            <a:r>
              <a:rPr lang="en-US" dirty="0" smtClean="0"/>
              <a:t>Oddities of the TPP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327820"/>
            <a:ext cx="7467600" cy="4798344"/>
          </a:xfrm>
        </p:spPr>
        <p:txBody>
          <a:bodyPr>
            <a:normAutofit/>
          </a:bodyPr>
          <a:lstStyle/>
          <a:p>
            <a:r>
              <a:rPr lang="en-US" dirty="0"/>
              <a:t>ISDS:  </a:t>
            </a:r>
            <a:r>
              <a:rPr lang="en-US" dirty="0" smtClean="0"/>
              <a:t>Investor</a:t>
            </a:r>
            <a:r>
              <a:rPr lang="en-US" dirty="0"/>
              <a:t>/State Dispute </a:t>
            </a:r>
            <a:r>
              <a:rPr lang="en-US" dirty="0" smtClean="0"/>
              <a:t>Resolution</a:t>
            </a:r>
          </a:p>
          <a:p>
            <a:pPr lvl="1"/>
            <a:r>
              <a:rPr lang="en-US" dirty="0" smtClean="0"/>
              <a:t>Controversial</a:t>
            </a:r>
          </a:p>
          <a:p>
            <a:pPr lvl="2"/>
            <a:r>
              <a:rPr lang="en-US" dirty="0" smtClean="0"/>
              <a:t>Gives foreign companies rights that domestic companies lack</a:t>
            </a:r>
            <a:endParaRPr lang="en-US" dirty="0" smtClean="0"/>
          </a:p>
          <a:p>
            <a:pPr lvl="1"/>
            <a:r>
              <a:rPr lang="en-US" dirty="0" smtClean="0"/>
              <a:t>Solution:  Does </a:t>
            </a:r>
            <a:r>
              <a:rPr lang="en-US" dirty="0" smtClean="0"/>
              <a:t>not apply to tobacco </a:t>
            </a:r>
            <a:r>
              <a:rPr lang="en-US" dirty="0" smtClean="0"/>
              <a:t>industry</a:t>
            </a:r>
          </a:p>
          <a:p>
            <a:pPr lvl="2"/>
            <a:r>
              <a:rPr lang="en-US" dirty="0" smtClean="0"/>
              <a:t>(Implication:  Tobacco companies won’t support TPP)</a:t>
            </a:r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C441A67-FCC4-934D-9412-0607F39AE4B4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68382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199" y="254215"/>
            <a:ext cx="7486841" cy="1143000"/>
          </a:xfrm>
          <a:solidFill>
            <a:srgbClr val="FFFFFF"/>
          </a:solidFill>
        </p:spPr>
        <p:txBody>
          <a:bodyPr/>
          <a:lstStyle/>
          <a:p>
            <a:r>
              <a:rPr lang="en-US" dirty="0" smtClean="0"/>
              <a:t>Oddities of the TPP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327820"/>
            <a:ext cx="7467600" cy="4798344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Biologic Drugs </a:t>
            </a:r>
          </a:p>
          <a:p>
            <a:pPr marL="914400" lvl="2" indent="0">
              <a:buNone/>
            </a:pPr>
            <a:r>
              <a:rPr lang="en-US" dirty="0"/>
              <a:t>(advanced medicines made from living organisms)</a:t>
            </a:r>
          </a:p>
          <a:p>
            <a:pPr lvl="1"/>
            <a:r>
              <a:rPr lang="en-US" dirty="0"/>
              <a:t>The </a:t>
            </a:r>
            <a:r>
              <a:rPr lang="en-US" dirty="0" smtClean="0"/>
              <a:t>issue:  </a:t>
            </a:r>
            <a:r>
              <a:rPr lang="en-US" sz="2800" dirty="0" smtClean="0"/>
              <a:t>Time </a:t>
            </a:r>
            <a:r>
              <a:rPr lang="en-US" sz="2800" dirty="0"/>
              <a:t>period of permitted data </a:t>
            </a:r>
            <a:r>
              <a:rPr lang="en-US" sz="2800" dirty="0" smtClean="0"/>
              <a:t>exclusivity</a:t>
            </a:r>
            <a:endParaRPr lang="en-US" sz="2800" dirty="0"/>
          </a:p>
          <a:p>
            <a:pPr lvl="1"/>
            <a:r>
              <a:rPr lang="en-US" dirty="0"/>
              <a:t>US wanted 12 years of protection, as contained in the </a:t>
            </a:r>
            <a:r>
              <a:rPr lang="en-US" dirty="0" smtClean="0"/>
              <a:t>Obama Care.  </a:t>
            </a:r>
            <a:endParaRPr lang="en-US" dirty="0"/>
          </a:p>
          <a:p>
            <a:pPr lvl="1"/>
            <a:r>
              <a:rPr lang="en-US" dirty="0"/>
              <a:t>Australia and others wanted much shorter protection, 5 or 6 </a:t>
            </a:r>
            <a:r>
              <a:rPr lang="en-US" dirty="0" smtClean="0"/>
              <a:t>years.</a:t>
            </a:r>
          </a:p>
          <a:p>
            <a:pPr lvl="1"/>
            <a:r>
              <a:rPr lang="en-US" dirty="0"/>
              <a:t>Compromise:  US </a:t>
            </a:r>
            <a:r>
              <a:rPr lang="en-US" dirty="0" smtClean="0"/>
              <a:t>keeps 12</a:t>
            </a:r>
            <a:r>
              <a:rPr lang="en-US" dirty="0"/>
              <a:t>-</a:t>
            </a:r>
            <a:r>
              <a:rPr lang="en-US" dirty="0" smtClean="0"/>
              <a:t>years; others </a:t>
            </a:r>
            <a:r>
              <a:rPr lang="en-US" dirty="0"/>
              <a:t>will not.  5 years protection will be an </a:t>
            </a:r>
            <a:r>
              <a:rPr lang="en-US" dirty="0" smtClean="0"/>
              <a:t>increase.</a:t>
            </a:r>
          </a:p>
          <a:p>
            <a:pPr lvl="2"/>
            <a:r>
              <a:rPr lang="en-US" dirty="0"/>
              <a:t>(Implication:  </a:t>
            </a:r>
            <a:r>
              <a:rPr lang="en-US" dirty="0" smtClean="0"/>
              <a:t>Drug companies may not support </a:t>
            </a:r>
            <a:r>
              <a:rPr lang="en-US" dirty="0"/>
              <a:t>TPP)</a:t>
            </a:r>
          </a:p>
          <a:p>
            <a:pPr lvl="1"/>
            <a:endParaRPr lang="en-US" dirty="0" smtClean="0"/>
          </a:p>
          <a:p>
            <a:pPr lvl="2"/>
            <a:endParaRPr lang="en-US" dirty="0"/>
          </a:p>
          <a:p>
            <a:pPr lvl="1"/>
            <a:endParaRPr lang="en-US" dirty="0" smtClean="0"/>
          </a:p>
          <a:p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C441A67-FCC4-934D-9412-0607F39AE4B4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10830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199" y="254215"/>
            <a:ext cx="7486841" cy="1143000"/>
          </a:xfrm>
          <a:solidFill>
            <a:srgbClr val="FFFFFF"/>
          </a:solidFill>
        </p:spPr>
        <p:txBody>
          <a:bodyPr/>
          <a:lstStyle/>
          <a:p>
            <a:r>
              <a:rPr lang="en-US" dirty="0" smtClean="0"/>
              <a:t>Oddities of the TPP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327820"/>
            <a:ext cx="7467600" cy="4798344"/>
          </a:xfrm>
        </p:spPr>
        <p:txBody>
          <a:bodyPr>
            <a:normAutofit/>
          </a:bodyPr>
          <a:lstStyle/>
          <a:p>
            <a:r>
              <a:rPr lang="en-US" dirty="0" smtClean="0"/>
              <a:t>Japanese Agriculture:  </a:t>
            </a:r>
            <a:endParaRPr lang="en-US" dirty="0"/>
          </a:p>
          <a:p>
            <a:pPr lvl="1"/>
            <a:r>
              <a:rPr lang="en-US" dirty="0"/>
              <a:t>Japan will lower its tariff on beef from over </a:t>
            </a:r>
            <a:r>
              <a:rPr lang="en-US" dirty="0">
                <a:solidFill>
                  <a:srgbClr val="FF0000"/>
                </a:solidFill>
              </a:rPr>
              <a:t>38.5% to 9% </a:t>
            </a:r>
            <a:r>
              <a:rPr lang="en-US" dirty="0"/>
              <a:t>over 16 years</a:t>
            </a:r>
          </a:p>
          <a:p>
            <a:pPr lvl="1"/>
            <a:r>
              <a:rPr lang="en-US" dirty="0" smtClean="0"/>
              <a:t>Rice </a:t>
            </a:r>
            <a:r>
              <a:rPr lang="en-US" dirty="0" smtClean="0"/>
              <a:t>(</a:t>
            </a:r>
            <a:r>
              <a:rPr lang="en-US" dirty="0" smtClean="0">
                <a:solidFill>
                  <a:srgbClr val="FF0000"/>
                </a:solidFill>
              </a:rPr>
              <a:t>no cut in tariff</a:t>
            </a:r>
            <a:r>
              <a:rPr lang="en-US" dirty="0" smtClean="0"/>
              <a:t>):  </a:t>
            </a:r>
            <a:r>
              <a:rPr lang="en-US" dirty="0"/>
              <a:t>New duty-free quota of 50,000 tons, rising to 75,000 tons in year 13</a:t>
            </a:r>
          </a:p>
          <a:p>
            <a:endParaRPr lang="en-US" dirty="0"/>
          </a:p>
          <a:p>
            <a:pPr lvl="1"/>
            <a:endParaRPr lang="en-US" dirty="0" smtClean="0"/>
          </a:p>
          <a:p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C441A67-FCC4-934D-9412-0607F39AE4B4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57142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ford-school-ppt-template_11-12_ligh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ford-school-ppt-template_11-12_light.pot</Template>
  <TotalTime>36572</TotalTime>
  <Words>666</Words>
  <Application>Microsoft Macintosh PowerPoint</Application>
  <PresentationFormat>On-screen Show (4:3)</PresentationFormat>
  <Paragraphs>109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ford-school-ppt-template_11-12_light</vt:lpstr>
      <vt:lpstr>The TPP A Tough Political Proposition  (aka the Trans-Pacific Partnership)</vt:lpstr>
      <vt:lpstr>PowerPoint Presentation</vt:lpstr>
      <vt:lpstr>What Is the TPP?</vt:lpstr>
      <vt:lpstr>Oddities of the TPP</vt:lpstr>
      <vt:lpstr>PowerPoint Presentation</vt:lpstr>
      <vt:lpstr>PowerPoint Presentation</vt:lpstr>
      <vt:lpstr>Oddities of the TPP</vt:lpstr>
      <vt:lpstr>Oddities of the TPP</vt:lpstr>
      <vt:lpstr>Oddities of the TPP</vt:lpstr>
      <vt:lpstr>Oddities of the TPP</vt:lpstr>
      <vt:lpstr>Should TPP be Approved?</vt:lpstr>
      <vt:lpstr>Should TPP be Approved?</vt:lpstr>
      <vt:lpstr>Should TPP be Approved?</vt:lpstr>
      <vt:lpstr>Will TPP be Approved?</vt:lpstr>
    </vt:vector>
  </TitlesOfParts>
  <Company>University of Michigan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Rue the ROOs</dc:title>
  <dc:creator>Alan Deardorff</dc:creator>
  <cp:lastModifiedBy>Alan Deardorff</cp:lastModifiedBy>
  <cp:revision>109</cp:revision>
  <dcterms:created xsi:type="dcterms:W3CDTF">2011-07-06T15:52:55Z</dcterms:created>
  <dcterms:modified xsi:type="dcterms:W3CDTF">2016-10-04T15:37:47Z</dcterms:modified>
</cp:coreProperties>
</file>